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">
          <p15:clr>
            <a:srgbClr val="9AA0A6"/>
          </p15:clr>
        </p15:guide>
        <p15:guide id="2" pos="227">
          <p15:clr>
            <a:srgbClr val="9AA0A6"/>
          </p15:clr>
        </p15:guide>
        <p15:guide id="3" pos="5533">
          <p15:clr>
            <a:srgbClr val="9AA0A6"/>
          </p15:clr>
        </p15:guide>
        <p15:guide id="4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" orient="horz"/>
        <p:guide pos="227"/>
        <p:guide pos="5533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248ebc86f_0_1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248ebc86f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2248ebc86f_0_1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3cd1f42cf_0_4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3cd1f42cf_0_4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t/>
            </a:r>
            <a:endParaRPr/>
          </a:p>
        </p:txBody>
      </p:sp>
      <p:sp>
        <p:nvSpPr>
          <p:cNvPr id="76" name="Google Shape;76;g63cd1f42cf_0_4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53d802d21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53d802d2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g853d802d21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53d802d21_0_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53d802d2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853d802d21_0_3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53d802d21_0_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53d802d21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853d802d21_0_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53d802d21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53d802d2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853d802d21_0_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079cc365d_1_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079cc365d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8079cc365d_1_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2"/>
          <p:cNvSpPr txBox="1"/>
          <p:nvPr>
            <p:ph type="title"/>
          </p:nvPr>
        </p:nvSpPr>
        <p:spPr>
          <a:xfrm>
            <a:off x="311100" y="851525"/>
            <a:ext cx="8521800" cy="205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464025" y="2921175"/>
            <a:ext cx="8521800" cy="7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nvas Horizontaal">
  <p:cSld name="ONE_COLUM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11"/>
          <p:cNvSpPr txBox="1"/>
          <p:nvPr>
            <p:ph type="title"/>
          </p:nvPr>
        </p:nvSpPr>
        <p:spPr>
          <a:xfrm>
            <a:off x="295300" y="721050"/>
            <a:ext cx="1524600" cy="20259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2236550" y="-3325"/>
            <a:ext cx="6005700" cy="509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sluiter - Wit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1095450" y="1544275"/>
            <a:ext cx="6991200" cy="205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 1">
  <p:cSld name="SECTION_HEADER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311150" y="744537"/>
            <a:ext cx="85218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Titel presentatie</a:t>
            </a:r>
            <a:endParaRPr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11150" y="2693987"/>
            <a:ext cx="85218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Subtitel</a:t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156323" y="4568875"/>
            <a:ext cx="6678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311100" y="723875"/>
            <a:ext cx="8521800" cy="204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410800" y="2654950"/>
            <a:ext cx="8360400" cy="95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1600"/>
              </a:spcBef>
              <a:spcAft>
                <a:spcPts val="0"/>
              </a:spcAft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1600"/>
              </a:spcBef>
              <a:spcAft>
                <a:spcPts val="1600"/>
              </a:spcAft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al accent 1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0" y="0"/>
            <a:ext cx="2011800" cy="5143500"/>
          </a:xfrm>
          <a:prstGeom prst="rect">
            <a:avLst/>
          </a:prstGeom>
          <a:solidFill>
            <a:srgbClr val="00447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2772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338675" y="723700"/>
            <a:ext cx="5481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al accent 1 1">
  <p:cSld name="TITLE_AND_BODY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20118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2772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2338675" y="723700"/>
            <a:ext cx="5481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al accent 1 1 1">
  <p:cSld name="TITLE_AND_BODY_1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20118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2772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338675" y="723700"/>
            <a:ext cx="5481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al Accent 1" type="twoColTx">
  <p:cSld name="TITLE_AND_TWO_COLUMN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7"/>
          <p:cNvSpPr/>
          <p:nvPr/>
        </p:nvSpPr>
        <p:spPr>
          <a:xfrm>
            <a:off x="0" y="0"/>
            <a:ext cx="9144000" cy="109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640100" y="303875"/>
            <a:ext cx="6298800" cy="808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640100" y="1670275"/>
            <a:ext cx="5492400" cy="24519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al Accent 1 1">
  <p:cSld name="TITLE_AND_TWO_COLUMNS_2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0" y="0"/>
            <a:ext cx="9144000" cy="109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640100" y="303875"/>
            <a:ext cx="6298800" cy="808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640100" y="1670275"/>
            <a:ext cx="5492400" cy="24519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rizontaal Accent 1 1 1">
  <p:cSld name="TITLE_AND_TWO_COLUMNS_2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9"/>
          <p:cNvSpPr/>
          <p:nvPr/>
        </p:nvSpPr>
        <p:spPr>
          <a:xfrm>
            <a:off x="0" y="0"/>
            <a:ext cx="9144000" cy="109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640100" y="303875"/>
            <a:ext cx="6298800" cy="8082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640100" y="1670275"/>
            <a:ext cx="5492400" cy="2451900"/>
          </a:xfrm>
          <a:prstGeom prst="rect">
            <a:avLst/>
          </a:prstGeom>
        </p:spPr>
        <p:txBody>
          <a:bodyPr anchorCtr="0" anchor="t" bIns="91425" lIns="0" spcFirstLastPara="1" rIns="91425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nvas verticaa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639025" y="1316075"/>
            <a:ext cx="7493100" cy="3210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type="title"/>
          </p:nvPr>
        </p:nvSpPr>
        <p:spPr>
          <a:xfrm>
            <a:off x="645525" y="292275"/>
            <a:ext cx="62835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 sz="18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  <a:defRPr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●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Char char="○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alibri"/>
              <a:buChar char="■"/>
              <a:defRPr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nzCRSGMYeY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vdab.be/vindeenjob/vacatures/61022676/autotechnieker---lier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erkgevers.vdab.be/werkgevers/bedrijf-in-de-kijker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erkgevers.vdab.be/werkgevers/ibo" TargetMode="External"/><Relationship Id="rId4" Type="http://schemas.openxmlformats.org/officeDocument/2006/relationships/hyperlink" Target="https://werkgevers.vdab.be/werkgevers/stages" TargetMode="External"/><Relationship Id="rId5" Type="http://schemas.openxmlformats.org/officeDocument/2006/relationships/hyperlink" Target="https://werkgevers.vdab.be/werkgevers/taalcoach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erkgevers.vdab.be/doelgroepvermindering/jongere" TargetMode="External"/><Relationship Id="rId4" Type="http://schemas.openxmlformats.org/officeDocument/2006/relationships/hyperlink" Target="https://werkgevers.vdab.be/maatregelen/startersloon" TargetMode="External"/><Relationship Id="rId9" Type="http://schemas.openxmlformats.org/officeDocument/2006/relationships/hyperlink" Target="https://werkgevers.vdab.be/werkgevers/maatregelen/opleiden" TargetMode="External"/><Relationship Id="rId5" Type="http://schemas.openxmlformats.org/officeDocument/2006/relationships/hyperlink" Target="https://werkgevers.vdab.be/werkgevers/doelgroepvermindering/ouder-aanwerven" TargetMode="External"/><Relationship Id="rId6" Type="http://schemas.openxmlformats.org/officeDocument/2006/relationships/hyperlink" Target="https://werkgevers.vdab.be/arbeidshandicap/wgvop.shtml" TargetMode="External"/><Relationship Id="rId7" Type="http://schemas.openxmlformats.org/officeDocument/2006/relationships/hyperlink" Target="https://werkgevers.vdab.be/werkgevers/premie-langdurig-werkzoekend" TargetMode="External"/><Relationship Id="rId8" Type="http://schemas.openxmlformats.org/officeDocument/2006/relationships/hyperlink" Target="https://werkgevers.vdab.be/eigen-zaak/doelgroepverminde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industrie-opleidingen.vdab.be/" TargetMode="External"/><Relationship Id="rId4" Type="http://schemas.openxmlformats.org/officeDocument/2006/relationships/hyperlink" Target="https://www.vdab.be/onlineleren" TargetMode="External"/><Relationship Id="rId5" Type="http://schemas.openxmlformats.org/officeDocument/2006/relationships/hyperlink" Target="https://www.vdab.be/onlineleren" TargetMode="External"/><Relationship Id="rId6" Type="http://schemas.openxmlformats.org/officeDocument/2006/relationships/hyperlink" Target="https://www.vdab.be/onlineleren" TargetMode="External"/><Relationship Id="rId7" Type="http://schemas.openxmlformats.org/officeDocument/2006/relationships/hyperlink" Target="https://www.vdab.be/onlineleren" TargetMode="External"/><Relationship Id="rId8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hyperlink" Target="https://werkgevers.vdab.be/werkgevers/accountmanag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100" y="851525"/>
            <a:ext cx="8521800" cy="205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>
                <a:solidFill>
                  <a:srgbClr val="0F3066"/>
                </a:solidFill>
              </a:rPr>
              <a:t>VDAB voor werkgevers</a:t>
            </a:r>
            <a:endParaRPr sz="4000">
              <a:solidFill>
                <a:srgbClr val="0F306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</p:txBody>
      </p: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464025" y="2921175"/>
            <a:ext cx="8521800" cy="7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...wat de moeite waard is om te weten!</a:t>
            </a:r>
            <a:endParaRPr sz="2400"/>
          </a:p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2772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VACATURES</a:t>
            </a:r>
            <a:endParaRPr/>
          </a:p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2298725" y="284250"/>
            <a:ext cx="5561400" cy="325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Char char="-"/>
            </a:pPr>
            <a:r>
              <a:rPr lang="en-US"/>
              <a:t>Vraag gedeeld beheer (VDAB zoekt mee).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Char char="-"/>
            </a:pPr>
            <a:r>
              <a:rPr lang="en-US"/>
              <a:t>Vraag om de vacature na te lezen door een consulent (Google for jobs)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Begrijpbare vacatures met de juiste trefwoorden.</a:t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Verwijzing naar werkplekleren.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Vacature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16"/>
          <p:cNvSpPr txBox="1"/>
          <p:nvPr>
            <p:ph type="title"/>
          </p:nvPr>
        </p:nvSpPr>
        <p:spPr>
          <a:xfrm>
            <a:off x="2772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Vind een werknemer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2318725" y="324200"/>
            <a:ext cx="5771100" cy="39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automatiseer je selecties! (mail op maat)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label je kandidaten!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wat je erbij schrijft, is voor niemand anders zichtbaar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Zet je bedrijf in de kijker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7"/>
          <p:cNvSpPr txBox="1"/>
          <p:nvPr>
            <p:ph type="title"/>
          </p:nvPr>
        </p:nvSpPr>
        <p:spPr>
          <a:xfrm>
            <a:off x="2772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Werkplekleren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2317075" y="723700"/>
            <a:ext cx="5503200" cy="31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Ibo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Stages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5"/>
              </a:rPr>
              <a:t>Nederlands op de werkvloer</a:t>
            </a:r>
            <a:br>
              <a:rPr lang="en-US"/>
            </a:br>
            <a:br>
              <a:rPr lang="en-US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u="sng"/>
              <a:t>Duaal leren</a:t>
            </a:r>
            <a:endParaRPr u="sn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8"/>
          <p:cNvSpPr txBox="1"/>
          <p:nvPr>
            <p:ph type="title"/>
          </p:nvPr>
        </p:nvSpPr>
        <p:spPr>
          <a:xfrm>
            <a:off x="2772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Tewerkstellingsmaatregelen</a:t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2278750" y="394100"/>
            <a:ext cx="5481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>
                <a:solidFill>
                  <a:srgbClr val="000000"/>
                </a:solidFill>
              </a:rPr>
              <a:t>Jongeren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* </a:t>
            </a:r>
            <a:r>
              <a:rPr lang="en-US">
                <a:solidFill>
                  <a:srgbClr val="000000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RSZ-vermindering voor laaggeschoolde jongeren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* </a:t>
            </a:r>
            <a:r>
              <a:rPr lang="en-US">
                <a:solidFill>
                  <a:srgbClr val="000000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Loonsvermindering voor onervaren jongeren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>
                <a:solidFill>
                  <a:srgbClr val="000000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Aanwerven van een 58-plusser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>
                <a:solidFill>
                  <a:srgbClr val="000000"/>
                </a:solidFill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Aanwerven van personen met een arbeidsbeperking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>
                <a:solidFill>
                  <a:srgbClr val="000000"/>
                </a:solidFill>
                <a:uFill>
                  <a:noFill/>
                </a:u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Langdurig werkzoekenden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>
                <a:solidFill>
                  <a:srgbClr val="000000"/>
                </a:solidFill>
                <a:uFill>
                  <a:noFill/>
                </a:u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Eerste aanwervingen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>
                <a:solidFill>
                  <a:srgbClr val="000000"/>
                </a:solidFill>
                <a:uFill>
                  <a:noFill/>
                </a:u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Overheidssteun voor wie mensen opleidt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19"/>
          <p:cNvSpPr txBox="1"/>
          <p:nvPr>
            <p:ph type="title"/>
          </p:nvPr>
        </p:nvSpPr>
        <p:spPr>
          <a:xfrm>
            <a:off x="277250" y="723700"/>
            <a:ext cx="1536600" cy="1993200"/>
          </a:xfrm>
          <a:prstGeom prst="rect">
            <a:avLst/>
          </a:prstGeom>
        </p:spPr>
        <p:txBody>
          <a:bodyPr anchorCtr="0" anchor="t" bIns="91425" lIns="91425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Opleidingen</a:t>
            </a:r>
            <a:endParaRPr/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2418575" y="1358400"/>
            <a:ext cx="5481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VDAB biedt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industriële opleidingen </a:t>
            </a:r>
            <a:r>
              <a:rPr lang="en-US"/>
              <a:t>op maat uitgewerkt.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Samenwerkingsverbanden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Combinatie met werkplekleren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Online</a:t>
            </a:r>
            <a:r>
              <a:rPr lang="en-US"/>
              <a:t> opleidingen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u="sng">
                <a:solidFill>
                  <a:schemeClr val="hlink"/>
                </a:solidFill>
                <a:hlinkClick r:id="rId5"/>
              </a:rPr>
              <a:t>Online</a:t>
            </a:r>
            <a:r>
              <a:rPr lang="en-US"/>
              <a:t> workshop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Interessante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webinars</a:t>
            </a:r>
            <a:endParaRPr/>
          </a:p>
        </p:txBody>
      </p:sp>
      <p:pic>
        <p:nvPicPr>
          <p:cNvPr id="113" name="Google Shape;113;p19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82950" y="125875"/>
            <a:ext cx="1939525" cy="18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idx="12" type="sldNum"/>
          </p:nvPr>
        </p:nvSpPr>
        <p:spPr>
          <a:xfrm>
            <a:off x="156333" y="45688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0" name="Google Shape;1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6152" y="1113200"/>
            <a:ext cx="3298577" cy="233245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0"/>
          <p:cNvSpPr txBox="1"/>
          <p:nvPr/>
        </p:nvSpPr>
        <p:spPr>
          <a:xfrm>
            <a:off x="2953575" y="4064300"/>
            <a:ext cx="44808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Contacteer onze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accountmanagers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DAB 2019">
  <a:themeElements>
    <a:clrScheme name="Simple Light">
      <a:dk1>
        <a:srgbClr val="000000"/>
      </a:dk1>
      <a:lt1>
        <a:srgbClr val="FFFFFF"/>
      </a:lt1>
      <a:dk2>
        <a:srgbClr val="294376"/>
      </a:dk2>
      <a:lt2>
        <a:srgbClr val="ECEBDC"/>
      </a:lt2>
      <a:accent1>
        <a:srgbClr val="3E89CA"/>
      </a:accent1>
      <a:accent2>
        <a:srgbClr val="DD9345"/>
      </a:accent2>
      <a:accent3>
        <a:srgbClr val="DCE070"/>
      </a:accent3>
      <a:accent4>
        <a:srgbClr val="798E58"/>
      </a:accent4>
      <a:accent5>
        <a:srgbClr val="FFED00"/>
      </a:accent5>
      <a:accent6>
        <a:srgbClr val="E4B0B3"/>
      </a:accent6>
      <a:hlink>
        <a:srgbClr val="54426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